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7" r:id="rId4"/>
    <p:sldId id="258" r:id="rId5"/>
    <p:sldId id="259" r:id="rId6"/>
    <p:sldId id="262" r:id="rId7"/>
    <p:sldId id="261" r:id="rId8"/>
    <p:sldId id="263" r:id="rId9"/>
    <p:sldId id="264" r:id="rId10"/>
    <p:sldId id="266" r:id="rId11"/>
    <p:sldId id="267" r:id="rId12"/>
    <p:sldId id="265" r:id="rId13"/>
    <p:sldId id="268" r:id="rId14"/>
    <p:sldId id="269" r:id="rId15"/>
    <p:sldId id="270" r:id="rId16"/>
    <p:sldId id="271" r:id="rId17"/>
    <p:sldId id="272" r:id="rId18"/>
    <p:sldId id="273" r:id="rId19"/>
    <p:sldId id="279" r:id="rId20"/>
    <p:sldId id="275" r:id="rId21"/>
    <p:sldId id="276" r:id="rId22"/>
    <p:sldId id="274" r:id="rId23"/>
    <p:sldId id="277" r:id="rId24"/>
    <p:sldId id="278"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66B"/>
    <a:srgbClr val="00DBD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24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9ADEC-81DA-E245-BCB4-67DA39EE7EF1}" type="datetimeFigureOut">
              <a:t>8/12/16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452AD-EAA3-9046-9786-6295B2FF7EF9}" type="slidenum">
              <a:t>‹#›</a:t>
            </a:fld>
            <a:endParaRPr lang="en-US"/>
          </a:p>
        </p:txBody>
      </p:sp>
    </p:spTree>
    <p:extLst>
      <p:ext uri="{BB962C8B-B14F-4D97-AF65-F5344CB8AC3E}">
        <p14:creationId xmlns:p14="http://schemas.microsoft.com/office/powerpoint/2010/main" val="2463606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41636226-415F-4E2A-A7DF-8E1C2676096C}" type="datetimeFigureOut">
              <a:rPr lang="en-US" smtClean="0"/>
              <a:t>8/12/16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1636226-415F-4E2A-A7DF-8E1C2676096C}" type="datetimeFigureOut">
              <a:rPr lang="en-US" smtClean="0"/>
              <a:t>8/12/16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1636226-415F-4E2A-A7DF-8E1C2676096C}" type="datetimeFigureOut">
              <a:rPr lang="en-US" smtClean="0"/>
              <a:t>8/12/16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9236949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3373403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3016454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469302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1013629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4609640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945532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0627753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1636226-415F-4E2A-A7DF-8E1C2676096C}" type="datetimeFigureOut">
              <a:rPr lang="en-US" smtClean="0"/>
              <a:t>8/12/16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6008996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1072678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69896074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636226-415F-4E2A-A7DF-8E1C2676096C}" type="datetimeFigureOut">
              <a:rPr lang="en-US" smtClean="0"/>
              <a:t>8/12/16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41636226-415F-4E2A-A7DF-8E1C2676096C}" type="datetimeFigureOut">
              <a:rPr lang="en-US" smtClean="0"/>
              <a:t>8/12/16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41636226-415F-4E2A-A7DF-8E1C2676096C}" type="datetimeFigureOut">
              <a:rPr lang="en-US" smtClean="0"/>
              <a:t>8/12/16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41636226-415F-4E2A-A7DF-8E1C2676096C}" type="datetimeFigureOut">
              <a:rPr lang="en-US" smtClean="0"/>
              <a:t>8/12/16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36226-415F-4E2A-A7DF-8E1C2676096C}" type="datetimeFigureOut">
              <a:rPr lang="en-US" smtClean="0"/>
              <a:t>8/12/16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36226-415F-4E2A-A7DF-8E1C2676096C}" type="datetimeFigureOut">
              <a:rPr lang="en-US" smtClean="0"/>
              <a:t>8/12/16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36226-415F-4E2A-A7DF-8E1C2676096C}" type="datetimeFigureOut">
              <a:rPr lang="en-US" smtClean="0"/>
              <a:t>8/12/16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1664325-4BB7-4DAD-B870-89A5D768BAD0}" type="slidenum">
              <a:rPr lang="en-SG" smtClean="0"/>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36226-415F-4E2A-A7DF-8E1C2676096C}" type="datetimeFigureOut">
              <a:rPr lang="en-US" smtClean="0"/>
              <a:t>8/12/16</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64325-4BB7-4DAD-B870-89A5D768BAD0}"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3991760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4365104"/>
            <a:ext cx="7772400" cy="655633"/>
          </a:xfrm>
        </p:spPr>
        <p:txBody>
          <a:bodyPr>
            <a:noAutofit/>
          </a:bodyPr>
          <a:lstStyle/>
          <a:p>
            <a:pPr algn="r"/>
            <a:r>
              <a:rPr lang="en-SG"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Berlin Sans FB Demi" pitchFamily="34" charset="0"/>
              </a:rPr>
              <a:t>Genesis 31</a:t>
            </a:r>
            <a:endParaRPr lang="en-SG"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Berlin Sans FB Demi" pitchFamily="34" charset="0"/>
            </a:endParaRPr>
          </a:p>
        </p:txBody>
      </p:sp>
      <p:sp>
        <p:nvSpPr>
          <p:cNvPr id="4" name="Rectangle 3"/>
          <p:cNvSpPr>
            <a:spLocks noChangeArrowheads="1"/>
          </p:cNvSpPr>
          <p:nvPr/>
        </p:nvSpPr>
        <p:spPr bwMode="auto">
          <a:xfrm>
            <a:off x="0"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and 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Student Yap Mei Foong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Singapore Bible College</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normAutofit/>
          </a:bodyPr>
          <a:lstStyle/>
          <a:p>
            <a:pPr>
              <a:buNone/>
            </a:pPr>
            <a:r>
              <a:rPr lang="en-SG" sz="3600" dirty="0" smtClean="0">
                <a:latin typeface="Britannic Bold" pitchFamily="34" charset="0"/>
              </a:rPr>
              <a:t>A. God allows the hostile environment to force you to leave your comfort zone </a:t>
            </a:r>
            <a:r>
              <a:rPr lang="en-SG" sz="3600" dirty="0" smtClean="0"/>
              <a:t>(vv.1-2).</a:t>
            </a:r>
            <a:endParaRPr lang="en-SG" sz="3600" dirty="0"/>
          </a:p>
        </p:txBody>
      </p:sp>
      <p:sp>
        <p:nvSpPr>
          <p:cNvPr id="4" name="Rectangle 3"/>
          <p:cNvSpPr/>
          <p:nvPr/>
        </p:nvSpPr>
        <p:spPr>
          <a:xfrm>
            <a:off x="0" y="357166"/>
            <a:ext cx="9144000" cy="1071570"/>
          </a:xfrm>
          <a:prstGeom prst="rect">
            <a:avLst/>
          </a:prstGeom>
          <a:solidFill>
            <a:srgbClr val="00DBD6">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 Obey &amp; Go</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pic>
        <p:nvPicPr>
          <p:cNvPr id="21506" name="Picture 2" descr="http://ih1.redbubble.net/image.11787342.9844/flat,800x800,075,f.u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86769" y="3357562"/>
            <a:ext cx="3300073" cy="32861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normAutofit/>
          </a:bodyPr>
          <a:lstStyle/>
          <a:p>
            <a:pPr>
              <a:buNone/>
            </a:pPr>
            <a:r>
              <a:rPr lang="en-SG" sz="3600" dirty="0">
                <a:latin typeface="Britannic Bold" pitchFamily="34" charset="0"/>
              </a:rPr>
              <a:t>B</a:t>
            </a:r>
            <a:r>
              <a:rPr lang="en-SG" sz="3600" dirty="0" smtClean="0">
                <a:latin typeface="Britannic Bold" pitchFamily="34" charset="0"/>
              </a:rPr>
              <a:t>. God assures your calling in an unexpected way </a:t>
            </a:r>
            <a:r>
              <a:rPr lang="en-SG" sz="3600" dirty="0" smtClean="0"/>
              <a:t>(vv.3-21).</a:t>
            </a:r>
            <a:endParaRPr lang="en-SG" sz="3600" dirty="0"/>
          </a:p>
        </p:txBody>
      </p:sp>
      <p:sp>
        <p:nvSpPr>
          <p:cNvPr id="4" name="Rectangle 3"/>
          <p:cNvSpPr/>
          <p:nvPr/>
        </p:nvSpPr>
        <p:spPr>
          <a:xfrm>
            <a:off x="0" y="357166"/>
            <a:ext cx="9144000" cy="1071570"/>
          </a:xfrm>
          <a:prstGeom prst="rect">
            <a:avLst/>
          </a:prstGeom>
          <a:solidFill>
            <a:srgbClr val="00DBD6">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 Obey &amp; Go</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pic>
        <p:nvPicPr>
          <p:cNvPr id="22530" name="Picture 2" descr="http://www.clipartkid.com/images/159/bull-horn-large-clip-art-download-cliparts-co-T45cvT-clipart.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786" y="3571876"/>
            <a:ext cx="3317415" cy="2533676"/>
          </a:xfrm>
          <a:prstGeom prst="rect">
            <a:avLst/>
          </a:prstGeom>
          <a:noFill/>
        </p:spPr>
      </p:pic>
      <p:pic>
        <p:nvPicPr>
          <p:cNvPr id="22532" name="Picture 4" descr="http://www.yahwehschildren.org/web/images/stories/sabbathlessons/css92.gif"/>
          <p:cNvPicPr>
            <a:picLocks noChangeAspect="1" noChangeArrowheads="1"/>
          </p:cNvPicPr>
          <p:nvPr/>
        </p:nvPicPr>
        <p:blipFill>
          <a:blip r:embed="rId3"/>
          <a:srcRect/>
          <a:stretch>
            <a:fillRect/>
          </a:stretch>
        </p:blipFill>
        <p:spPr bwMode="auto">
          <a:xfrm>
            <a:off x="4429124" y="3307733"/>
            <a:ext cx="3929058" cy="347885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additive="base">
                                        <p:cTn id="13" dur="500" fill="hold"/>
                                        <p:tgtEl>
                                          <p:spTgt spid="22532"/>
                                        </p:tgtEl>
                                        <p:attrNameLst>
                                          <p:attrName>ppt_x</p:attrName>
                                        </p:attrNameLst>
                                      </p:cBhvr>
                                      <p:tavLst>
                                        <p:tav tm="0">
                                          <p:val>
                                            <p:strVal val="#ppt_x"/>
                                          </p:val>
                                        </p:tav>
                                        <p:tav tm="100000">
                                          <p:val>
                                            <p:strVal val="#ppt_x"/>
                                          </p:val>
                                        </p:tav>
                                      </p:tavLst>
                                    </p:anim>
                                    <p:anim calcmode="lin" valueType="num">
                                      <p:cBhvr additive="base">
                                        <p:cTn id="1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1071570"/>
          </a:xfrm>
          <a:prstGeom prst="rect">
            <a:avLst/>
          </a:prstGeom>
          <a:solidFill>
            <a:srgbClr val="00DBD6">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 Obey &amp; Go</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
        <p:nvSpPr>
          <p:cNvPr id="6" name="Content Placeholder 2"/>
          <p:cNvSpPr>
            <a:spLocks noGrp="1"/>
          </p:cNvSpPr>
          <p:nvPr>
            <p:ph idx="1"/>
          </p:nvPr>
        </p:nvSpPr>
        <p:spPr>
          <a:xfrm>
            <a:off x="457200" y="1643050"/>
            <a:ext cx="8229600" cy="5143536"/>
          </a:xfrm>
        </p:spPr>
        <p:txBody>
          <a:bodyPr>
            <a:normAutofit lnSpcReduction="10000"/>
          </a:bodyPr>
          <a:lstStyle/>
          <a:p>
            <a:pPr algn="ctr">
              <a:buNone/>
            </a:pPr>
            <a:r>
              <a:rPr lang="en-SG" sz="3600" dirty="0" smtClean="0"/>
              <a:t>Then Rachel and Leah replied, “Do we still have any share in the inheritance of our father’s estate? Does he not regard us as foreigners? Not only has he sold us, but he has used up what was paid for us. Surely all the wealth that God took away from our father belongs to us and our children. </a:t>
            </a:r>
            <a:r>
              <a:rPr lang="en-SG" sz="3600" dirty="0" smtClean="0">
                <a:solidFill>
                  <a:srgbClr val="FF0000"/>
                </a:solidFill>
              </a:rPr>
              <a:t>So do whatever God has told you.</a:t>
            </a:r>
            <a:r>
              <a:rPr lang="en-SG" sz="3600" dirty="0" smtClean="0"/>
              <a:t>” </a:t>
            </a:r>
          </a:p>
          <a:p>
            <a:pPr algn="r">
              <a:buNone/>
            </a:pPr>
            <a:r>
              <a:rPr lang="en-SG" sz="2800" i="1" dirty="0" smtClean="0"/>
              <a:t>Gen 31: 14-17</a:t>
            </a:r>
            <a:endParaRPr lang="en-SG" sz="2800" i="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23554" name="Picture 2" descr="http://cdn.www.ministry-to-children.com/wp-content/uploads/2015/11/jacob-family.jpg"/>
          <p:cNvPicPr>
            <a:picLocks noChangeAspect="1" noChangeArrowheads="1"/>
          </p:cNvPicPr>
          <p:nvPr/>
        </p:nvPicPr>
        <p:blipFill>
          <a:blip r:embed="rId2"/>
          <a:srcRect/>
          <a:stretch>
            <a:fillRect/>
          </a:stretch>
        </p:blipFill>
        <p:spPr bwMode="auto">
          <a:xfrm>
            <a:off x="1000099" y="0"/>
            <a:ext cx="7358807"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normAutofit/>
          </a:bodyPr>
          <a:lstStyle/>
          <a:p>
            <a:pPr>
              <a:buNone/>
            </a:pPr>
            <a:r>
              <a:rPr lang="en-SG" sz="3600" dirty="0" smtClean="0">
                <a:latin typeface="Britannic Bold" pitchFamily="34" charset="0"/>
              </a:rPr>
              <a:t>A. God protects you and brings you through all harm </a:t>
            </a:r>
            <a:r>
              <a:rPr lang="en-SG" sz="3600" dirty="0" smtClean="0"/>
              <a:t>(vv.22-42).</a:t>
            </a:r>
            <a:endParaRPr lang="en-SG" sz="3600" dirty="0"/>
          </a:p>
        </p:txBody>
      </p:sp>
      <p:sp>
        <p:nvSpPr>
          <p:cNvPr id="4" name="Rectangle 3"/>
          <p:cNvSpPr/>
          <p:nvPr/>
        </p:nvSpPr>
        <p:spPr>
          <a:xfrm>
            <a:off x="0" y="357166"/>
            <a:ext cx="9144000" cy="1071570"/>
          </a:xfrm>
          <a:prstGeom prst="rect">
            <a:avLst/>
          </a:prstGeom>
          <a:solidFill>
            <a:srgbClr val="00D66B">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II. God is surely with you!</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1071570"/>
          </a:xfrm>
          <a:prstGeom prst="rect">
            <a:avLst/>
          </a:prstGeom>
          <a:solidFill>
            <a:srgbClr val="00D66B">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6" name="Content Placeholder 2"/>
          <p:cNvSpPr>
            <a:spLocks noGrp="1"/>
          </p:cNvSpPr>
          <p:nvPr>
            <p:ph idx="1"/>
          </p:nvPr>
        </p:nvSpPr>
        <p:spPr>
          <a:xfrm>
            <a:off x="457200" y="2857496"/>
            <a:ext cx="8229600" cy="3983047"/>
          </a:xfrm>
        </p:spPr>
        <p:txBody>
          <a:bodyPr>
            <a:normAutofit/>
          </a:bodyPr>
          <a:lstStyle/>
          <a:p>
            <a:pPr algn="ctr">
              <a:buNone/>
            </a:pPr>
            <a:r>
              <a:rPr lang="en-SG" sz="3600" dirty="0"/>
              <a:t>Then God came to </a:t>
            </a:r>
            <a:r>
              <a:rPr lang="en-SG" sz="3600" dirty="0" err="1"/>
              <a:t>Laban</a:t>
            </a:r>
            <a:r>
              <a:rPr lang="en-SG" sz="3600" dirty="0"/>
              <a:t> the </a:t>
            </a:r>
            <a:r>
              <a:rPr lang="en-SG" sz="3600" dirty="0" err="1"/>
              <a:t>Aramean</a:t>
            </a:r>
            <a:r>
              <a:rPr lang="en-SG" sz="3600" dirty="0"/>
              <a:t> in a dream at night and said to him, “</a:t>
            </a:r>
            <a:r>
              <a:rPr lang="en-SG" sz="3600" dirty="0">
                <a:solidFill>
                  <a:srgbClr val="FF0000"/>
                </a:solidFill>
              </a:rPr>
              <a:t>Be careful not to say anything to Jacob, either good or bad.</a:t>
            </a:r>
            <a:r>
              <a:rPr lang="en-SG" sz="3600" dirty="0"/>
              <a:t>” </a:t>
            </a:r>
            <a:endParaRPr lang="en-SG" sz="3600" dirty="0" smtClean="0"/>
          </a:p>
          <a:p>
            <a:pPr algn="r">
              <a:buNone/>
            </a:pPr>
            <a:r>
              <a:rPr lang="en-SG" sz="2800" i="1" dirty="0" smtClean="0"/>
              <a:t>Gen 31: 24</a:t>
            </a:r>
            <a:endParaRPr lang="en-SG" sz="2800" i="1" dirty="0"/>
          </a:p>
        </p:txBody>
      </p:sp>
      <p:sp>
        <p:nvSpPr>
          <p:cNvPr id="7"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II. God is surely with you!</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
        <p:nvSpPr>
          <p:cNvPr id="8" name="Content Placeholder 2"/>
          <p:cNvSpPr txBox="1">
            <a:spLocks/>
          </p:cNvSpPr>
          <p:nvPr/>
        </p:nvSpPr>
        <p:spPr>
          <a:xfrm>
            <a:off x="428596" y="1714488"/>
            <a:ext cx="8229600" cy="11430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SG" sz="3600" b="0" i="0" u="none" strike="noStrike" kern="1200" cap="none" spc="0" normalizeH="0" baseline="0" noProof="0" dirty="0" smtClean="0">
                <a:ln>
                  <a:noFill/>
                </a:ln>
                <a:solidFill>
                  <a:schemeClr val="accent3">
                    <a:lumMod val="50000"/>
                  </a:schemeClr>
                </a:solidFill>
                <a:effectLst/>
                <a:uLnTx/>
                <a:uFillTx/>
                <a:latin typeface="Britannic Bold" pitchFamily="34" charset="0"/>
                <a:ea typeface="+mn-ea"/>
                <a:cs typeface="+mn-cs"/>
              </a:rPr>
              <a:t>1. God’s direct intervention </a:t>
            </a:r>
            <a:r>
              <a:rPr kumimoji="0" lang="en-SG" sz="3600" b="0" i="0" u="none" strike="noStrike" kern="1200" cap="none" spc="0" normalizeH="0" baseline="0" noProof="0" dirty="0" smtClean="0">
                <a:ln>
                  <a:noFill/>
                </a:ln>
                <a:solidFill>
                  <a:schemeClr val="accent3">
                    <a:lumMod val="50000"/>
                  </a:schemeClr>
                </a:solidFill>
                <a:effectLst/>
                <a:uLnTx/>
                <a:uFillTx/>
                <a:latin typeface="+mn-lt"/>
                <a:ea typeface="+mn-ea"/>
                <a:cs typeface="+mn-cs"/>
              </a:rPr>
              <a:t>(vv.22-25).</a:t>
            </a:r>
            <a:endParaRPr kumimoji="0" lang="en-SG" sz="36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media.freebibleimages.org/stories/FB_Jacob_Returns/overview_images/012-jacob-returns.jpg?143694806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4480" y="2553884"/>
            <a:ext cx="5643602" cy="4232702"/>
          </a:xfrm>
          <a:prstGeom prst="rect">
            <a:avLst/>
          </a:prstGeom>
          <a:ln>
            <a:noFill/>
          </a:ln>
          <a:effectLst>
            <a:softEdge rad="112500"/>
          </a:effectLst>
        </p:spPr>
      </p:pic>
      <p:sp>
        <p:nvSpPr>
          <p:cNvPr id="5" name="Rectangle 4"/>
          <p:cNvSpPr/>
          <p:nvPr/>
        </p:nvSpPr>
        <p:spPr>
          <a:xfrm>
            <a:off x="0" y="357166"/>
            <a:ext cx="9144000" cy="1071570"/>
          </a:xfrm>
          <a:prstGeom prst="rect">
            <a:avLst/>
          </a:prstGeom>
          <a:solidFill>
            <a:srgbClr val="00D66B">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6"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II. God is surely with you!</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
        <p:nvSpPr>
          <p:cNvPr id="7" name="Content Placeholder 2"/>
          <p:cNvSpPr txBox="1">
            <a:spLocks/>
          </p:cNvSpPr>
          <p:nvPr/>
        </p:nvSpPr>
        <p:spPr>
          <a:xfrm>
            <a:off x="428596" y="1500174"/>
            <a:ext cx="8229600" cy="114300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SG" sz="3600" dirty="0">
                <a:solidFill>
                  <a:schemeClr val="accent3">
                    <a:lumMod val="50000"/>
                  </a:schemeClr>
                </a:solidFill>
                <a:latin typeface="Britannic Bold" pitchFamily="34" charset="0"/>
              </a:rPr>
              <a:t>2</a:t>
            </a:r>
            <a:r>
              <a:rPr kumimoji="0" lang="en-SG" sz="3600" b="0" i="0" u="none" strike="noStrike" kern="1200" cap="none" spc="0" normalizeH="0" baseline="0" noProof="0" dirty="0" smtClean="0">
                <a:ln>
                  <a:noFill/>
                </a:ln>
                <a:solidFill>
                  <a:schemeClr val="accent3">
                    <a:lumMod val="50000"/>
                  </a:schemeClr>
                </a:solidFill>
                <a:effectLst/>
                <a:uLnTx/>
                <a:uFillTx/>
                <a:latin typeface="Britannic Bold" pitchFamily="34" charset="0"/>
                <a:ea typeface="+mn-ea"/>
                <a:cs typeface="+mn-cs"/>
              </a:rPr>
              <a:t>. Rachel theft did not thwart God</a:t>
            </a:r>
            <a:r>
              <a:rPr lang="en-SG" sz="3600" dirty="0" smtClean="0">
                <a:solidFill>
                  <a:schemeClr val="accent3">
                    <a:lumMod val="50000"/>
                  </a:schemeClr>
                </a:solidFill>
                <a:latin typeface="Britannic Bold" pitchFamily="34" charset="0"/>
              </a:rPr>
              <a:t>’s plan</a:t>
            </a:r>
            <a:r>
              <a:rPr kumimoji="0" lang="en-SG" sz="3600" b="0" i="0" u="none" strike="noStrike" kern="1200" cap="none" spc="0" normalizeH="0" noProof="0" dirty="0" smtClean="0">
                <a:ln>
                  <a:noFill/>
                </a:ln>
                <a:solidFill>
                  <a:schemeClr val="accent3">
                    <a:lumMod val="50000"/>
                  </a:schemeClr>
                </a:solidFill>
                <a:effectLst/>
                <a:uLnTx/>
                <a:uFillTx/>
                <a:latin typeface="Britannic Bold" pitchFamily="34" charset="0"/>
                <a:ea typeface="+mn-ea"/>
                <a:cs typeface="+mn-cs"/>
              </a:rPr>
              <a:t> </a:t>
            </a:r>
            <a:r>
              <a:rPr kumimoji="0" lang="en-SG" sz="3600" b="0" i="0" u="none" strike="noStrike" kern="1200" cap="none" spc="0" normalizeH="0" baseline="0" noProof="0" dirty="0" smtClean="0">
                <a:ln>
                  <a:noFill/>
                </a:ln>
                <a:solidFill>
                  <a:schemeClr val="accent3">
                    <a:lumMod val="50000"/>
                  </a:schemeClr>
                </a:solidFill>
                <a:effectLst/>
                <a:uLnTx/>
                <a:uFillTx/>
                <a:latin typeface="+mn-lt"/>
                <a:ea typeface="+mn-ea"/>
                <a:cs typeface="+mn-cs"/>
              </a:rPr>
              <a:t>(vv.26-37).</a:t>
            </a:r>
            <a:endParaRPr kumimoji="0" lang="en-SG" sz="36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1071570"/>
          </a:xfrm>
          <a:prstGeom prst="rect">
            <a:avLst/>
          </a:prstGeom>
          <a:solidFill>
            <a:srgbClr val="00D66B">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II. God is surely with you!</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pic>
        <p:nvPicPr>
          <p:cNvPr id="30722" name="Picture 2" descr="https://wwyeshua.files.wordpress.com/2014/03/011-jacob-wedding.jpg"/>
          <p:cNvPicPr>
            <a:picLocks noChangeAspect="1" noChangeArrowheads="1"/>
          </p:cNvPicPr>
          <p:nvPr/>
        </p:nvPicPr>
        <p:blipFill>
          <a:blip r:embed="rId2"/>
          <a:srcRect/>
          <a:stretch>
            <a:fillRect/>
          </a:stretch>
        </p:blipFill>
        <p:spPr bwMode="auto">
          <a:xfrm>
            <a:off x="1500166" y="2393149"/>
            <a:ext cx="5857916" cy="4393437"/>
          </a:xfrm>
          <a:prstGeom prst="rect">
            <a:avLst/>
          </a:prstGeom>
          <a:ln>
            <a:noFill/>
          </a:ln>
          <a:effectLst>
            <a:softEdge rad="112500"/>
          </a:effectLst>
        </p:spPr>
      </p:pic>
      <p:sp>
        <p:nvSpPr>
          <p:cNvPr id="7" name="Content Placeholder 2"/>
          <p:cNvSpPr txBox="1">
            <a:spLocks/>
          </p:cNvSpPr>
          <p:nvPr/>
        </p:nvSpPr>
        <p:spPr>
          <a:xfrm>
            <a:off x="428596" y="1428736"/>
            <a:ext cx="8229600" cy="114300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SG" sz="3600" dirty="0">
                <a:solidFill>
                  <a:schemeClr val="accent3">
                    <a:lumMod val="50000"/>
                  </a:schemeClr>
                </a:solidFill>
                <a:latin typeface="Britannic Bold" pitchFamily="34" charset="0"/>
              </a:rPr>
              <a:t>3</a:t>
            </a:r>
            <a:r>
              <a:rPr kumimoji="0" lang="en-SG" sz="3600" b="0" i="0" u="none" strike="noStrike" kern="1200" cap="none" spc="0" normalizeH="0" baseline="0" noProof="0" dirty="0" smtClean="0">
                <a:ln>
                  <a:noFill/>
                </a:ln>
                <a:solidFill>
                  <a:schemeClr val="accent3">
                    <a:lumMod val="50000"/>
                  </a:schemeClr>
                </a:solidFill>
                <a:effectLst/>
                <a:uLnTx/>
                <a:uFillTx/>
                <a:latin typeface="Britannic Bold" pitchFamily="34" charset="0"/>
                <a:ea typeface="+mn-ea"/>
                <a:cs typeface="+mn-cs"/>
              </a:rPr>
              <a:t>. God</a:t>
            </a:r>
            <a:r>
              <a:rPr kumimoji="0" lang="en-SG" sz="3600" b="0" i="0" u="none" strike="noStrike" kern="1200" cap="none" spc="0" normalizeH="0" noProof="0" dirty="0" smtClean="0">
                <a:ln>
                  <a:noFill/>
                </a:ln>
                <a:solidFill>
                  <a:schemeClr val="accent3">
                    <a:lumMod val="50000"/>
                  </a:schemeClr>
                </a:solidFill>
                <a:effectLst/>
                <a:uLnTx/>
                <a:uFillTx/>
                <a:latin typeface="Britannic Bold" pitchFamily="34" charset="0"/>
                <a:ea typeface="+mn-ea"/>
                <a:cs typeface="+mn-cs"/>
              </a:rPr>
              <a:t> enabled Jacob to defend himself from </a:t>
            </a:r>
            <a:r>
              <a:rPr kumimoji="0" lang="en-SG" sz="3600" b="0" i="0" u="none" strike="noStrike" kern="1200" cap="none" spc="0" normalizeH="0" noProof="0" dirty="0" err="1" smtClean="0">
                <a:ln>
                  <a:noFill/>
                </a:ln>
                <a:solidFill>
                  <a:schemeClr val="accent3">
                    <a:lumMod val="50000"/>
                  </a:schemeClr>
                </a:solidFill>
                <a:effectLst/>
                <a:uLnTx/>
                <a:uFillTx/>
                <a:latin typeface="Britannic Bold" pitchFamily="34" charset="0"/>
                <a:ea typeface="+mn-ea"/>
                <a:cs typeface="+mn-cs"/>
              </a:rPr>
              <a:t>Laban’s</a:t>
            </a:r>
            <a:r>
              <a:rPr kumimoji="0" lang="en-SG" sz="3600" b="0" i="0" u="none" strike="noStrike" kern="1200" cap="none" spc="0" normalizeH="0" noProof="0" dirty="0" smtClean="0">
                <a:ln>
                  <a:noFill/>
                </a:ln>
                <a:solidFill>
                  <a:schemeClr val="accent3">
                    <a:lumMod val="50000"/>
                  </a:schemeClr>
                </a:solidFill>
                <a:effectLst/>
                <a:uLnTx/>
                <a:uFillTx/>
                <a:latin typeface="Britannic Bold" pitchFamily="34" charset="0"/>
                <a:ea typeface="+mn-ea"/>
                <a:cs typeface="+mn-cs"/>
              </a:rPr>
              <a:t> wrong accusations</a:t>
            </a:r>
            <a:r>
              <a:rPr kumimoji="0" lang="en-SG" sz="3600" b="0" i="0" u="none" strike="noStrike" kern="1200" cap="none" spc="0" normalizeH="0" baseline="0" noProof="0" dirty="0" smtClean="0">
                <a:ln>
                  <a:noFill/>
                </a:ln>
                <a:solidFill>
                  <a:schemeClr val="accent3">
                    <a:lumMod val="50000"/>
                  </a:schemeClr>
                </a:solidFill>
                <a:effectLst/>
                <a:uLnTx/>
                <a:uFillTx/>
                <a:latin typeface="Britannic Bold" pitchFamily="34" charset="0"/>
                <a:ea typeface="+mn-ea"/>
                <a:cs typeface="+mn-cs"/>
              </a:rPr>
              <a:t> </a:t>
            </a:r>
            <a:r>
              <a:rPr kumimoji="0" lang="en-SG" sz="3600" b="0" i="0" u="none" strike="noStrike" kern="1200" cap="none" spc="0" normalizeH="0" baseline="0" noProof="0" dirty="0" smtClean="0">
                <a:ln>
                  <a:noFill/>
                </a:ln>
                <a:solidFill>
                  <a:schemeClr val="accent3">
                    <a:lumMod val="50000"/>
                  </a:schemeClr>
                </a:solidFill>
                <a:effectLst/>
                <a:uLnTx/>
                <a:uFillTx/>
                <a:latin typeface="+mn-lt"/>
                <a:ea typeface="+mn-ea"/>
                <a:cs typeface="+mn-cs"/>
              </a:rPr>
              <a:t>(vv.38-42).</a:t>
            </a:r>
            <a:endParaRPr kumimoji="0" lang="en-SG" sz="36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normAutofit/>
          </a:bodyPr>
          <a:lstStyle/>
          <a:p>
            <a:pPr>
              <a:buNone/>
            </a:pPr>
            <a:r>
              <a:rPr lang="en-SG" sz="3600" dirty="0" smtClean="0">
                <a:latin typeface="Britannic Bold" pitchFamily="34" charset="0"/>
              </a:rPr>
              <a:t>A. God protects you and brings you through all harm </a:t>
            </a:r>
            <a:r>
              <a:rPr lang="en-SG" sz="3600" dirty="0" smtClean="0"/>
              <a:t>(vv.22-42).</a:t>
            </a:r>
            <a:endParaRPr lang="en-SG" sz="3600" dirty="0"/>
          </a:p>
        </p:txBody>
      </p:sp>
      <p:sp>
        <p:nvSpPr>
          <p:cNvPr id="4" name="Rectangle 3"/>
          <p:cNvSpPr/>
          <p:nvPr/>
        </p:nvSpPr>
        <p:spPr>
          <a:xfrm>
            <a:off x="0" y="357166"/>
            <a:ext cx="9144000" cy="1071570"/>
          </a:xfrm>
          <a:prstGeom prst="rect">
            <a:avLst/>
          </a:prstGeom>
          <a:solidFill>
            <a:srgbClr val="00D66B">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II. God is surely with you!</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normAutofit/>
          </a:bodyPr>
          <a:lstStyle/>
          <a:p>
            <a:pPr>
              <a:buNone/>
            </a:pPr>
            <a:r>
              <a:rPr lang="en-SG" sz="3600" dirty="0">
                <a:latin typeface="Britannic Bold" pitchFamily="34" charset="0"/>
              </a:rPr>
              <a:t>B</a:t>
            </a:r>
            <a:r>
              <a:rPr lang="en-SG" sz="3600" dirty="0" smtClean="0">
                <a:latin typeface="Britannic Bold" pitchFamily="34" charset="0"/>
              </a:rPr>
              <a:t>. God turns bad to good for his people in their obedience </a:t>
            </a:r>
            <a:r>
              <a:rPr lang="en-SG" sz="3600" dirty="0" smtClean="0"/>
              <a:t>(vv.43-55).</a:t>
            </a:r>
            <a:endParaRPr lang="en-SG" sz="3600" dirty="0"/>
          </a:p>
        </p:txBody>
      </p:sp>
      <p:sp>
        <p:nvSpPr>
          <p:cNvPr id="4" name="Rectangle 3"/>
          <p:cNvSpPr/>
          <p:nvPr/>
        </p:nvSpPr>
        <p:spPr>
          <a:xfrm>
            <a:off x="0" y="357166"/>
            <a:ext cx="9144000" cy="1071570"/>
          </a:xfrm>
          <a:prstGeom prst="rect">
            <a:avLst/>
          </a:prstGeom>
          <a:solidFill>
            <a:srgbClr val="00D66B">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II. God is surely with you!</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bloodstainedink.files.wordpress.com/2013/04/doubt-faith-copy.jpg"/>
          <p:cNvPicPr>
            <a:picLocks noChangeAspect="1" noChangeArrowheads="1"/>
          </p:cNvPicPr>
          <p:nvPr/>
        </p:nvPicPr>
        <p:blipFill>
          <a:blip r:embed="rId2"/>
          <a:srcRect/>
          <a:stretch>
            <a:fillRect/>
          </a:stretch>
        </p:blipFill>
        <p:spPr bwMode="auto">
          <a:xfrm>
            <a:off x="0" y="-24"/>
            <a:ext cx="9144000" cy="6798954"/>
          </a:xfrm>
          <a:prstGeom prst="rect">
            <a:avLst/>
          </a:prstGeom>
          <a:noFill/>
        </p:spPr>
      </p:pic>
      <p:sp>
        <p:nvSpPr>
          <p:cNvPr id="2" name="Title 1"/>
          <p:cNvSpPr>
            <a:spLocks noGrp="1"/>
          </p:cNvSpPr>
          <p:nvPr>
            <p:ph type="title"/>
          </p:nvPr>
        </p:nvSpPr>
        <p:spPr>
          <a:xfrm>
            <a:off x="428596" y="857232"/>
            <a:ext cx="8229600" cy="1143000"/>
          </a:xfrm>
        </p:spPr>
        <p:txBody>
          <a:bodyPr>
            <a:normAutofit/>
          </a:bodyPr>
          <a:lstStyle/>
          <a:p>
            <a:r>
              <a:rPr lang="en-SG" sz="5400" dirty="0" smtClean="0">
                <a:ln w="18415" cmpd="sng">
                  <a:noFill/>
                  <a:prstDash val="solid"/>
                </a:ln>
                <a:solidFill>
                  <a:sysClr val="windowText" lastClr="000000"/>
                </a:solidFill>
                <a:effectLst/>
                <a:latin typeface="Berlin Sans FB Demi" pitchFamily="34" charset="0"/>
              </a:rPr>
              <a:t>Do you doubt?</a:t>
            </a:r>
            <a:endParaRPr lang="en-SG" sz="5400" dirty="0">
              <a:ln w="18415" cmpd="sng">
                <a:noFill/>
                <a:prstDash val="solid"/>
              </a:ln>
              <a:solidFill>
                <a:sysClr val="windowText" lastClr="000000"/>
              </a:solidFill>
              <a:effectLst/>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1071570"/>
          </a:xfrm>
          <a:prstGeom prst="rect">
            <a:avLst/>
          </a:prstGeom>
          <a:solidFill>
            <a:srgbClr val="00D66B">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6" name="Content Placeholder 2"/>
          <p:cNvSpPr>
            <a:spLocks noGrp="1"/>
          </p:cNvSpPr>
          <p:nvPr>
            <p:ph idx="1"/>
          </p:nvPr>
        </p:nvSpPr>
        <p:spPr>
          <a:xfrm>
            <a:off x="457200" y="2143116"/>
            <a:ext cx="8229600" cy="4429156"/>
          </a:xfrm>
        </p:spPr>
        <p:txBody>
          <a:bodyPr>
            <a:normAutofit/>
          </a:bodyPr>
          <a:lstStyle/>
          <a:p>
            <a:pPr algn="ctr">
              <a:buNone/>
            </a:pPr>
            <a:r>
              <a:rPr lang="en-SG" sz="3600" dirty="0" smtClean="0"/>
              <a:t>We know that all things God works for the good of those who love Him, </a:t>
            </a:r>
          </a:p>
          <a:p>
            <a:pPr algn="ctr">
              <a:buNone/>
            </a:pPr>
            <a:r>
              <a:rPr lang="en-SG" sz="3600" dirty="0" smtClean="0"/>
              <a:t>who have been called according to His purpose.</a:t>
            </a:r>
          </a:p>
          <a:p>
            <a:pPr algn="r">
              <a:buNone/>
            </a:pPr>
            <a:r>
              <a:rPr lang="en-SG" sz="2800" i="1" dirty="0" smtClean="0"/>
              <a:t>Romans 8:28</a:t>
            </a:r>
            <a:endParaRPr lang="en-SG" sz="2800" i="1" dirty="0"/>
          </a:p>
        </p:txBody>
      </p:sp>
      <p:sp>
        <p:nvSpPr>
          <p:cNvPr id="7"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II. God is surely with you!</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publicdomainpictures.net/pictures/80000/nahled/happy-stick-girl-clip-ar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0694" y="3429000"/>
            <a:ext cx="3214709" cy="3214710"/>
          </a:xfrm>
          <a:prstGeom prst="rect">
            <a:avLst/>
          </a:prstGeom>
          <a:noFill/>
        </p:spPr>
      </p:pic>
      <p:sp>
        <p:nvSpPr>
          <p:cNvPr id="3" name="Content Placeholder 2"/>
          <p:cNvSpPr>
            <a:spLocks noGrp="1"/>
          </p:cNvSpPr>
          <p:nvPr>
            <p:ph idx="1"/>
          </p:nvPr>
        </p:nvSpPr>
        <p:spPr>
          <a:xfrm>
            <a:off x="457200" y="1874845"/>
            <a:ext cx="8229600" cy="3983047"/>
          </a:xfrm>
        </p:spPr>
        <p:txBody>
          <a:bodyPr>
            <a:normAutofit/>
          </a:bodyPr>
          <a:lstStyle/>
          <a:p>
            <a:pPr marL="742950" indent="-742950">
              <a:buAutoNum type="alphaUcPeriod"/>
            </a:pPr>
            <a:r>
              <a:rPr lang="en-SG" sz="2800" dirty="0" smtClean="0">
                <a:latin typeface="Britannic Bold" pitchFamily="34" charset="0"/>
              </a:rPr>
              <a:t>God protects you and brings you through all harm </a:t>
            </a:r>
            <a:r>
              <a:rPr lang="en-SG" sz="2800" dirty="0" smtClean="0"/>
              <a:t>(vv.22-42).</a:t>
            </a:r>
          </a:p>
          <a:p>
            <a:pPr marL="742950" indent="-742950">
              <a:buFont typeface="Arial" pitchFamily="34" charset="0"/>
              <a:buAutoNum type="alphaUcPeriod"/>
            </a:pPr>
            <a:r>
              <a:rPr lang="en-SG" sz="2800" dirty="0" smtClean="0">
                <a:latin typeface="Britannic Bold" pitchFamily="34" charset="0"/>
              </a:rPr>
              <a:t>B. God turns bad to good for his people in their obedience </a:t>
            </a:r>
            <a:r>
              <a:rPr lang="en-SG" sz="2800" dirty="0" smtClean="0"/>
              <a:t>(vv.43-55).</a:t>
            </a:r>
          </a:p>
          <a:p>
            <a:pPr marL="742950" indent="-742950">
              <a:buAutoNum type="alphaUcPeriod"/>
            </a:pPr>
            <a:endParaRPr lang="en-SG" sz="2800" dirty="0"/>
          </a:p>
        </p:txBody>
      </p:sp>
      <p:sp>
        <p:nvSpPr>
          <p:cNvPr id="4" name="Rectangle 3"/>
          <p:cNvSpPr/>
          <p:nvPr/>
        </p:nvSpPr>
        <p:spPr>
          <a:xfrm>
            <a:off x="0" y="357166"/>
            <a:ext cx="9144000" cy="1071570"/>
          </a:xfrm>
          <a:prstGeom prst="rect">
            <a:avLst/>
          </a:prstGeom>
          <a:solidFill>
            <a:srgbClr val="00D66B">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II. God is surely with you!</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28736"/>
            <a:ext cx="9144000" cy="2643206"/>
          </a:xfrm>
          <a:prstGeom prst="rect">
            <a:avLst/>
          </a:prstGeom>
          <a:solidFill>
            <a:schemeClr val="accent6">
              <a:lumMod val="75000"/>
              <a:alpha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2" name="Title 1"/>
          <p:cNvSpPr>
            <a:spLocks noGrp="1"/>
          </p:cNvSpPr>
          <p:nvPr>
            <p:ph type="title"/>
          </p:nvPr>
        </p:nvSpPr>
        <p:spPr>
          <a:xfrm>
            <a:off x="0" y="928670"/>
            <a:ext cx="9144000" cy="3571900"/>
          </a:xfrm>
        </p:spPr>
        <p:txBody>
          <a:bodyPr>
            <a:normAutofit/>
          </a:bodyPr>
          <a:lstStyle/>
          <a:p>
            <a:r>
              <a:rPr lang="en-SG" sz="6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Obey &amp; Go,</a:t>
            </a:r>
            <a:br>
              <a:rPr lang="en-SG" sz="6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br>
            <a:r>
              <a:rPr lang="en-SG" sz="6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for GOD is with you!</a:t>
            </a:r>
            <a:endParaRPr lang="en-SG" sz="60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987549"/>
            <a:ext cx="8286808" cy="4084657"/>
          </a:xfrm>
        </p:spPr>
        <p:txBody>
          <a:bodyPr>
            <a:normAutofit fontScale="90000"/>
          </a:bodyPr>
          <a:lstStyle/>
          <a:p>
            <a: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t>God is too wise to be mistaken</a:t>
            </a:r>
            <a:b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br>
            <a: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t>God is too good to be unkind</a:t>
            </a:r>
            <a:b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br>
            <a: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t>when you don’t understand</a:t>
            </a:r>
            <a:b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br>
            <a: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t>when you don’t see His plan</a:t>
            </a:r>
            <a:b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br>
            <a:r>
              <a:rPr lang="en-SG" b="1" dirty="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t>w</a:t>
            </a:r>
            <a: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t>hen you can’t trace His hand</a:t>
            </a:r>
            <a:b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br>
            <a:r>
              <a:rPr lang="en-SG" b="1"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rPr>
              <a:t>TRUST HIS HEART</a:t>
            </a:r>
            <a:endParaRPr lang="en-SG" b="1" dirty="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779504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OT Preaching link </a:t>
            </a:r>
            <a:r>
              <a:rPr lang="en-US" sz="2800" b="1" dirty="0">
                <a:solidFill>
                  <a:srgbClr val="FFFFFF"/>
                </a:solidFill>
                <a:latin typeface="Arial" charset="0"/>
                <a:ea typeface="ＭＳ Ｐゴシック" charset="0"/>
              </a:rPr>
              <a:t>at </a:t>
            </a:r>
            <a:r>
              <a:rPr lang="en-US" sz="2800" b="1" dirty="0" err="1"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734427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86388"/>
            <a:ext cx="9144000" cy="1071570"/>
          </a:xfrm>
          <a:prstGeom prst="rect">
            <a:avLst/>
          </a:prstGeom>
          <a:solidFill>
            <a:schemeClr val="bg2">
              <a:lumMod val="10000"/>
              <a:alpha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2" name="Title 1"/>
          <p:cNvSpPr>
            <a:spLocks noGrp="1"/>
          </p:cNvSpPr>
          <p:nvPr>
            <p:ph type="title"/>
          </p:nvPr>
        </p:nvSpPr>
        <p:spPr/>
        <p:txBody>
          <a:bodyPr/>
          <a:lstStyle/>
          <a:p>
            <a:endParaRPr lang="en-SG" dirty="0"/>
          </a:p>
        </p:txBody>
      </p:sp>
      <p:sp>
        <p:nvSpPr>
          <p:cNvPr id="3" name="Content Placeholder 2"/>
          <p:cNvSpPr>
            <a:spLocks noGrp="1"/>
          </p:cNvSpPr>
          <p:nvPr>
            <p:ph idx="1"/>
          </p:nvPr>
        </p:nvSpPr>
        <p:spPr/>
        <p:txBody>
          <a:bodyPr/>
          <a:lstStyle/>
          <a:p>
            <a:endParaRPr lang="en-SG"/>
          </a:p>
        </p:txBody>
      </p:sp>
      <p:pic>
        <p:nvPicPr>
          <p:cNvPr id="15362" name="Picture 2" descr="https://d21wiec48mugw8.cloudfront.net/wp-content/uploads/2016/04/25162647/160406-Doubt.jpg"/>
          <p:cNvPicPr>
            <a:picLocks noChangeAspect="1" noChangeArrowheads="1"/>
          </p:cNvPicPr>
          <p:nvPr/>
        </p:nvPicPr>
        <p:blipFill>
          <a:blip r:embed="rId2"/>
          <a:srcRect/>
          <a:stretch>
            <a:fillRect/>
          </a:stretch>
        </p:blipFill>
        <p:spPr bwMode="auto">
          <a:xfrm>
            <a:off x="0" y="714380"/>
            <a:ext cx="9144016" cy="4572008"/>
          </a:xfrm>
          <a:prstGeom prst="rect">
            <a:avLst/>
          </a:prstGeom>
          <a:noFill/>
        </p:spPr>
      </p:pic>
      <p:sp>
        <p:nvSpPr>
          <p:cNvPr id="5" name="Title 1"/>
          <p:cNvSpPr txBox="1">
            <a:spLocks/>
          </p:cNvSpPr>
          <p:nvPr/>
        </p:nvSpPr>
        <p:spPr>
          <a:xfrm>
            <a:off x="500034" y="52149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5400" b="0" i="0" u="none" strike="noStrike" kern="1200" cap="none" spc="0" normalizeH="0" baseline="0" noProof="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rPr>
              <a:t>My voice? God’s will?</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357166"/>
            <a:ext cx="9144000" cy="1500198"/>
          </a:xfrm>
          <a:prstGeom prst="rect">
            <a:avLst/>
          </a:prstGeom>
          <a:solidFill>
            <a:schemeClr val="bg2">
              <a:lumMod val="10000"/>
              <a:alpha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4" name="Title 1"/>
          <p:cNvSpPr txBox="1">
            <a:spLocks/>
          </p:cNvSpPr>
          <p:nvPr/>
        </p:nvSpPr>
        <p:spPr>
          <a:xfrm>
            <a:off x="0" y="571488"/>
            <a:ext cx="9144000" cy="11430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5400" b="0" i="0" u="none" strike="noStrike" kern="1200" cap="none" spc="0" normalizeH="0" baseline="0" noProof="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erlin Sans FB Demi" pitchFamily="34" charset="0"/>
                <a:ea typeface="+mj-ea"/>
                <a:cs typeface="+mj-cs"/>
              </a:rPr>
              <a:t>How</a:t>
            </a:r>
            <a:r>
              <a:rPr kumimoji="0" lang="en-SG" sz="5400" b="0" i="0" u="none" strike="noStrike" kern="1200" cap="none" spc="0" normalizeH="0" noProof="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erlin Sans FB Demi" pitchFamily="34" charset="0"/>
                <a:ea typeface="+mj-ea"/>
                <a:cs typeface="+mj-cs"/>
              </a:rPr>
              <a:t> to walk in faith with God when you face opposition. </a:t>
            </a:r>
            <a:endParaRPr kumimoji="0" lang="en-SG" sz="5400" b="0" i="0" u="none" strike="noStrike" kern="1200" cap="none" spc="0" normalizeH="0" baseline="0" noProof="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fineart-china.com/upload1/file-admin/images/new16/Jusepe%20de%20Ribera-289886.jpg"/>
          <p:cNvPicPr>
            <a:picLocks noChangeAspect="1" noChangeArrowheads="1"/>
          </p:cNvPicPr>
          <p:nvPr/>
        </p:nvPicPr>
        <p:blipFill>
          <a:blip r:embed="rId2"/>
          <a:srcRect/>
          <a:stretch>
            <a:fillRect/>
          </a:stretch>
        </p:blipFill>
        <p:spPr bwMode="auto">
          <a:xfrm>
            <a:off x="428596" y="-1"/>
            <a:ext cx="6000792" cy="6858047"/>
          </a:xfrm>
          <a:prstGeom prst="rect">
            <a:avLst/>
          </a:prstGeom>
          <a:noFill/>
        </p:spPr>
      </p:pic>
      <p:sp>
        <p:nvSpPr>
          <p:cNvPr id="6" name="Title 1"/>
          <p:cNvSpPr txBox="1">
            <a:spLocks/>
          </p:cNvSpPr>
          <p:nvPr/>
        </p:nvSpPr>
        <p:spPr>
          <a:xfrm>
            <a:off x="4857752" y="1714488"/>
            <a:ext cx="557213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5400" b="0" i="0" u="none" strike="noStrike" kern="1200" cap="none" spc="0" normalizeH="0" baseline="0" noProof="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erlin Sans FB Demi" pitchFamily="34" charset="0"/>
                <a:ea typeface="+mj-ea"/>
                <a:cs typeface="+mj-cs"/>
              </a:rPr>
              <a:t>Jacob</a:t>
            </a:r>
            <a:endParaRPr kumimoji="0" lang="en-SG" sz="5400" b="0" i="0" u="none" strike="noStrike" kern="1200" cap="none" spc="0" normalizeH="0" baseline="0" noProof="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lampbiblepictures.co.uk/wp-content/uploads/2013/08/Bible-PowerPoint-Jacob-Rachel-and-Leah-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14612" y="285728"/>
            <a:ext cx="6715061" cy="3786214"/>
          </a:xfrm>
          <a:prstGeom prst="rect">
            <a:avLst/>
          </a:prstGeom>
          <a:noFill/>
        </p:spPr>
      </p:pic>
      <p:pic>
        <p:nvPicPr>
          <p:cNvPr id="5" name="Picture 6" descr="http://bibleview.org/wp-content/uploads/2013/03/Jacob-210x390.jpg"/>
          <p:cNvPicPr>
            <a:picLocks noChangeAspect="1" noChangeArrowheads="1"/>
          </p:cNvPicPr>
          <p:nvPr/>
        </p:nvPicPr>
        <p:blipFill>
          <a:blip r:embed="rId3"/>
          <a:srcRect/>
          <a:stretch>
            <a:fillRect/>
          </a:stretch>
        </p:blipFill>
        <p:spPr bwMode="auto">
          <a:xfrm>
            <a:off x="214282" y="1285860"/>
            <a:ext cx="2500298" cy="4643411"/>
          </a:xfrm>
          <a:prstGeom prst="rect">
            <a:avLst/>
          </a:prstGeom>
          <a:noFill/>
        </p:spPr>
      </p:pic>
      <p:pic>
        <p:nvPicPr>
          <p:cNvPr id="7" name="Picture 8" descr="http://photos.gograph.com/thumbs/CSP/CSP062/k17498772.jpg"/>
          <p:cNvPicPr>
            <a:picLocks noChangeAspect="1" noChangeArrowheads="1"/>
          </p:cNvPicPr>
          <p:nvPr/>
        </p:nvPicPr>
        <p:blipFill>
          <a:blip r:embed="rId4"/>
          <a:srcRect/>
          <a:stretch>
            <a:fillRect/>
          </a:stretch>
        </p:blipFill>
        <p:spPr bwMode="auto">
          <a:xfrm>
            <a:off x="7286644" y="4071942"/>
            <a:ext cx="1619250" cy="1085850"/>
          </a:xfrm>
          <a:prstGeom prst="rect">
            <a:avLst/>
          </a:prstGeom>
          <a:noFill/>
        </p:spPr>
      </p:pic>
      <p:pic>
        <p:nvPicPr>
          <p:cNvPr id="8" name="Picture 8" descr="http://photos.gograph.com/thumbs/CSP/CSP062/k17498772.jpg"/>
          <p:cNvPicPr>
            <a:picLocks noChangeAspect="1" noChangeArrowheads="1"/>
          </p:cNvPicPr>
          <p:nvPr/>
        </p:nvPicPr>
        <p:blipFill>
          <a:blip r:embed="rId4"/>
          <a:srcRect/>
          <a:stretch>
            <a:fillRect/>
          </a:stretch>
        </p:blipFill>
        <p:spPr bwMode="auto">
          <a:xfrm rot="20825318">
            <a:off x="7215206" y="5214950"/>
            <a:ext cx="1619250" cy="1085850"/>
          </a:xfrm>
          <a:prstGeom prst="rect">
            <a:avLst/>
          </a:prstGeom>
          <a:noFill/>
        </p:spPr>
      </p:pic>
      <p:pic>
        <p:nvPicPr>
          <p:cNvPr id="9" name="Picture 8" descr="http://photos.gograph.com/thumbs/CSP/CSP062/k17498772.jpg"/>
          <p:cNvPicPr>
            <a:picLocks noChangeAspect="1" noChangeArrowheads="1"/>
          </p:cNvPicPr>
          <p:nvPr/>
        </p:nvPicPr>
        <p:blipFill>
          <a:blip r:embed="rId4"/>
          <a:srcRect/>
          <a:stretch>
            <a:fillRect/>
          </a:stretch>
        </p:blipFill>
        <p:spPr bwMode="auto">
          <a:xfrm rot="593206">
            <a:off x="5939081" y="4202893"/>
            <a:ext cx="1619250" cy="1085850"/>
          </a:xfrm>
          <a:prstGeom prst="rect">
            <a:avLst/>
          </a:prstGeom>
          <a:noFill/>
        </p:spPr>
      </p:pic>
      <p:pic>
        <p:nvPicPr>
          <p:cNvPr id="10" name="Picture 8" descr="http://photos.gograph.com/thumbs/CSP/CSP062/k17498772.jpg"/>
          <p:cNvPicPr>
            <a:picLocks noChangeAspect="1" noChangeArrowheads="1"/>
          </p:cNvPicPr>
          <p:nvPr/>
        </p:nvPicPr>
        <p:blipFill>
          <a:blip r:embed="rId4"/>
          <a:srcRect/>
          <a:stretch>
            <a:fillRect/>
          </a:stretch>
        </p:blipFill>
        <p:spPr bwMode="auto">
          <a:xfrm>
            <a:off x="5643570" y="5357826"/>
            <a:ext cx="1619250" cy="1085850"/>
          </a:xfrm>
          <a:prstGeom prst="rect">
            <a:avLst/>
          </a:prstGeom>
          <a:noFill/>
        </p:spPr>
      </p:pic>
      <p:pic>
        <p:nvPicPr>
          <p:cNvPr id="11" name="Picture 8" descr="http://photos.gograph.com/thumbs/CSP/CSP062/k17498772.jpg"/>
          <p:cNvPicPr>
            <a:picLocks noChangeAspect="1" noChangeArrowheads="1"/>
          </p:cNvPicPr>
          <p:nvPr/>
        </p:nvPicPr>
        <p:blipFill>
          <a:blip r:embed="rId4"/>
          <a:srcRect/>
          <a:stretch>
            <a:fillRect/>
          </a:stretch>
        </p:blipFill>
        <p:spPr bwMode="auto">
          <a:xfrm>
            <a:off x="4572000" y="4071942"/>
            <a:ext cx="1619250" cy="1085850"/>
          </a:xfrm>
          <a:prstGeom prst="rect">
            <a:avLst/>
          </a:prstGeom>
          <a:noFill/>
        </p:spPr>
      </p:pic>
      <p:pic>
        <p:nvPicPr>
          <p:cNvPr id="12" name="Picture 8" descr="http://photos.gograph.com/thumbs/CSP/CSP062/k17498772.jpg"/>
          <p:cNvPicPr>
            <a:picLocks noChangeAspect="1" noChangeArrowheads="1"/>
          </p:cNvPicPr>
          <p:nvPr/>
        </p:nvPicPr>
        <p:blipFill>
          <a:blip r:embed="rId4"/>
          <a:srcRect/>
          <a:stretch>
            <a:fillRect/>
          </a:stretch>
        </p:blipFill>
        <p:spPr bwMode="auto">
          <a:xfrm rot="20825318">
            <a:off x="4500562" y="5214950"/>
            <a:ext cx="1619250" cy="1085850"/>
          </a:xfrm>
          <a:prstGeom prst="rect">
            <a:avLst/>
          </a:prstGeom>
          <a:noFill/>
        </p:spPr>
      </p:pic>
      <p:pic>
        <p:nvPicPr>
          <p:cNvPr id="13" name="Picture 12" descr="http://photos.gograph.com/thumbs/CSP/CSP062/k17498772.jpg"/>
          <p:cNvPicPr>
            <a:picLocks noChangeAspect="1" noChangeArrowheads="1"/>
          </p:cNvPicPr>
          <p:nvPr/>
        </p:nvPicPr>
        <p:blipFill>
          <a:blip r:embed="rId4"/>
          <a:srcRect/>
          <a:stretch>
            <a:fillRect/>
          </a:stretch>
        </p:blipFill>
        <p:spPr bwMode="auto">
          <a:xfrm rot="593206">
            <a:off x="3224437" y="4202893"/>
            <a:ext cx="1619250" cy="1085850"/>
          </a:xfrm>
          <a:prstGeom prst="rect">
            <a:avLst/>
          </a:prstGeom>
          <a:noFill/>
        </p:spPr>
      </p:pic>
      <p:pic>
        <p:nvPicPr>
          <p:cNvPr id="14" name="Picture 8" descr="http://photos.gograph.com/thumbs/CSP/CSP062/k17498772.jpg"/>
          <p:cNvPicPr>
            <a:picLocks noChangeAspect="1" noChangeArrowheads="1"/>
          </p:cNvPicPr>
          <p:nvPr/>
        </p:nvPicPr>
        <p:blipFill>
          <a:blip r:embed="rId4"/>
          <a:srcRect/>
          <a:stretch>
            <a:fillRect/>
          </a:stretch>
        </p:blipFill>
        <p:spPr bwMode="auto">
          <a:xfrm>
            <a:off x="2928926" y="5357826"/>
            <a:ext cx="1619250" cy="10858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Content Placeholder 2"/>
          <p:cNvSpPr>
            <a:spLocks noGrp="1"/>
          </p:cNvSpPr>
          <p:nvPr>
            <p:ph idx="1"/>
          </p:nvPr>
        </p:nvSpPr>
        <p:spPr/>
        <p:txBody>
          <a:bodyPr/>
          <a:lstStyle/>
          <a:p>
            <a:pPr>
              <a:buNone/>
            </a:pPr>
            <a:endParaRPr lang="en-SG" dirty="0"/>
          </a:p>
        </p:txBody>
      </p:sp>
      <p:pic>
        <p:nvPicPr>
          <p:cNvPr id="20484" name="Picture 4" descr="https://media.licdn.com/mpr/mpr/p/6/005/062/26e/112fdb0.jpg"/>
          <p:cNvPicPr>
            <a:picLocks noChangeAspect="1" noChangeArrowheads="1"/>
          </p:cNvPicPr>
          <p:nvPr/>
        </p:nvPicPr>
        <p:blipFill>
          <a:blip r:embed="rId2"/>
          <a:srcRect/>
          <a:stretch>
            <a:fillRect/>
          </a:stretch>
        </p:blipFill>
        <p:spPr bwMode="auto">
          <a:xfrm>
            <a:off x="-1" y="428604"/>
            <a:ext cx="9202961" cy="571504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normAutofit/>
          </a:bodyPr>
          <a:lstStyle/>
          <a:p>
            <a:pPr>
              <a:buNone/>
            </a:pPr>
            <a:r>
              <a:rPr lang="en-SG" sz="3600" dirty="0" smtClean="0">
                <a:latin typeface="Britannic Bold" pitchFamily="34" charset="0"/>
              </a:rPr>
              <a:t>A. God allows the hostile environment to force you to leave your comfort zone </a:t>
            </a:r>
            <a:r>
              <a:rPr lang="en-SG" sz="3600" dirty="0" smtClean="0"/>
              <a:t>(vv.1-2).</a:t>
            </a:r>
            <a:endParaRPr lang="en-SG" sz="3600" dirty="0"/>
          </a:p>
        </p:txBody>
      </p:sp>
      <p:sp>
        <p:nvSpPr>
          <p:cNvPr id="4" name="Rectangle 3"/>
          <p:cNvSpPr/>
          <p:nvPr/>
        </p:nvSpPr>
        <p:spPr>
          <a:xfrm>
            <a:off x="0" y="357166"/>
            <a:ext cx="9144000" cy="1071570"/>
          </a:xfrm>
          <a:prstGeom prst="rect">
            <a:avLst/>
          </a:prstGeom>
          <a:solidFill>
            <a:srgbClr val="00DBD6">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 Obey &amp; Go</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1071570"/>
          </a:xfrm>
          <a:prstGeom prst="rect">
            <a:avLst/>
          </a:prstGeom>
          <a:solidFill>
            <a:srgbClr val="00DBD6">
              <a:alpha val="4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5400" dirty="0" smtClean="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Berlin Sans FB Demi" pitchFamily="34" charset="0"/>
                <a:ea typeface="+mj-ea"/>
                <a:cs typeface="+mj-cs"/>
              </a:rPr>
              <a:t>I. Obey &amp; Go</a:t>
            </a:r>
            <a:endParaRPr kumimoji="0" lang="en-SG" sz="5400" b="0" i="0" u="none" strike="noStrike" kern="1200" cap="none" spc="0" normalizeH="0" baseline="0" noProof="0" dirty="0">
              <a:ln w="18415" cmpd="sng">
                <a:solidFill>
                  <a:schemeClr val="tx1"/>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uLnTx/>
              <a:uFillTx/>
              <a:latin typeface="Berlin Sans FB Demi" pitchFamily="34" charset="0"/>
              <a:ea typeface="+mj-ea"/>
              <a:cs typeface="+mj-cs"/>
            </a:endParaRPr>
          </a:p>
        </p:txBody>
      </p:sp>
      <p:sp>
        <p:nvSpPr>
          <p:cNvPr id="6" name="Content Placeholder 2"/>
          <p:cNvSpPr>
            <a:spLocks noGrp="1"/>
          </p:cNvSpPr>
          <p:nvPr>
            <p:ph idx="1"/>
          </p:nvPr>
        </p:nvSpPr>
        <p:spPr>
          <a:xfrm>
            <a:off x="457200" y="2143116"/>
            <a:ext cx="8229600" cy="3983047"/>
          </a:xfrm>
        </p:spPr>
        <p:txBody>
          <a:bodyPr>
            <a:normAutofit/>
          </a:bodyPr>
          <a:lstStyle/>
          <a:p>
            <a:pPr algn="ctr">
              <a:buNone/>
            </a:pPr>
            <a:r>
              <a:rPr lang="en-SG" sz="3600" dirty="0"/>
              <a:t>Jacob heard that </a:t>
            </a:r>
            <a:r>
              <a:rPr lang="en-SG" sz="3600" dirty="0" err="1"/>
              <a:t>Laban’s</a:t>
            </a:r>
            <a:r>
              <a:rPr lang="en-SG" sz="3600" dirty="0"/>
              <a:t> sons were saying, “Jacob has </a:t>
            </a:r>
            <a:r>
              <a:rPr lang="en-SG" sz="3600" dirty="0">
                <a:solidFill>
                  <a:srgbClr val="FF0000"/>
                </a:solidFill>
              </a:rPr>
              <a:t>taken everything our father owned </a:t>
            </a:r>
            <a:r>
              <a:rPr lang="en-SG" sz="3600" dirty="0"/>
              <a:t>and has gained all this wealth from what belonged to our father.” </a:t>
            </a:r>
            <a:r>
              <a:rPr lang="en-SG" sz="3600" b="1" baseline="30000" dirty="0"/>
              <a:t>2 </a:t>
            </a:r>
            <a:r>
              <a:rPr lang="en-SG" sz="3600" dirty="0"/>
              <a:t>And Jacob noticed that </a:t>
            </a:r>
            <a:r>
              <a:rPr lang="en-SG" sz="3600" dirty="0" err="1">
                <a:solidFill>
                  <a:srgbClr val="FF0000"/>
                </a:solidFill>
              </a:rPr>
              <a:t>Laban’s</a:t>
            </a:r>
            <a:r>
              <a:rPr lang="en-SG" sz="3600" dirty="0">
                <a:solidFill>
                  <a:srgbClr val="FF0000"/>
                </a:solidFill>
              </a:rPr>
              <a:t> attitude </a:t>
            </a:r>
            <a:r>
              <a:rPr lang="en-SG" sz="3600" dirty="0"/>
              <a:t>toward him was not what it had been</a:t>
            </a:r>
            <a:r>
              <a:rPr lang="en-SG" sz="3600" dirty="0" smtClean="0"/>
              <a:t>.</a:t>
            </a:r>
          </a:p>
          <a:p>
            <a:pPr algn="r">
              <a:buNone/>
            </a:pPr>
            <a:r>
              <a:rPr lang="en-SG" sz="2800" i="1" dirty="0" smtClean="0"/>
              <a:t>Gen 31: 1-2</a:t>
            </a:r>
            <a:endParaRPr lang="en-SG" sz="2800" i="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TotalTime>
  <Words>418</Words>
  <Application>Microsoft Macintosh PowerPoint</Application>
  <PresentationFormat>On-screen Show (4:3)</PresentationFormat>
  <Paragraphs>46</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Orbit</vt:lpstr>
      <vt:lpstr>Genesis 31</vt:lpstr>
      <vt:lpstr>Do you doubt?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Obey &amp; Go, for GOD is with you!</vt:lpstr>
      <vt:lpstr>God is too wise to be mistaken God is too good to be unkind when you don’t understand when you don’t see His plan when you can’t trace His hand TRUST HIS HEART</vt:lpstr>
      <vt:lpstr>Black</vt:lpstr>
      <vt:lpstr>OT Preaching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31</dc:title>
  <dc:creator>User</dc:creator>
  <cp:lastModifiedBy>Rick Griffith</cp:lastModifiedBy>
  <cp:revision>23</cp:revision>
  <dcterms:created xsi:type="dcterms:W3CDTF">2016-10-18T12:40:16Z</dcterms:created>
  <dcterms:modified xsi:type="dcterms:W3CDTF">2016-12-09T01:39:11Z</dcterms:modified>
</cp:coreProperties>
</file>